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9" r:id="rId4"/>
    <p:sldId id="310" r:id="rId5"/>
    <p:sldId id="281" r:id="rId6"/>
    <p:sldId id="296" r:id="rId7"/>
    <p:sldId id="304" r:id="rId8"/>
    <p:sldId id="305" r:id="rId9"/>
    <p:sldId id="311" r:id="rId10"/>
    <p:sldId id="312" r:id="rId11"/>
    <p:sldId id="297" r:id="rId12"/>
    <p:sldId id="283" r:id="rId13"/>
    <p:sldId id="285" r:id="rId14"/>
    <p:sldId id="287" r:id="rId15"/>
    <p:sldId id="286" r:id="rId16"/>
    <p:sldId id="300" r:id="rId17"/>
    <p:sldId id="277" r:id="rId18"/>
    <p:sldId id="278" r:id="rId19"/>
    <p:sldId id="279" r:id="rId20"/>
    <p:sldId id="280" r:id="rId21"/>
    <p:sldId id="264" r:id="rId22"/>
    <p:sldId id="265" r:id="rId23"/>
    <p:sldId id="271" r:id="rId24"/>
    <p:sldId id="272" r:id="rId25"/>
    <p:sldId id="270" r:id="rId26"/>
    <p:sldId id="273" r:id="rId27"/>
    <p:sldId id="308" r:id="rId28"/>
    <p:sldId id="289" r:id="rId29"/>
    <p:sldId id="307" r:id="rId30"/>
    <p:sldId id="298" r:id="rId31"/>
    <p:sldId id="299" r:id="rId32"/>
    <p:sldId id="301" r:id="rId33"/>
    <p:sldId id="288" r:id="rId34"/>
    <p:sldId id="274" r:id="rId35"/>
    <p:sldId id="275" r:id="rId36"/>
    <p:sldId id="276" r:id="rId37"/>
    <p:sldId id="302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4.3285214348206603E-4"/>
          <c:y val="9.1760069489009458E-2"/>
          <c:w val="0.51990410209324545"/>
          <c:h val="0.79800965824153947"/>
        </c:manualLayout>
      </c:layout>
      <c:ofPieChart>
        <c:ofPieType val="pie"/>
        <c:varyColors val="1"/>
        <c:ser>
          <c:idx val="0"/>
          <c:order val="0"/>
          <c:dPt>
            <c:idx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"/>
            <c:spPr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/>
              </a:gra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FF6600"/>
              </a:solidFill>
            </c:spPr>
          </c:dPt>
          <c:dPt>
            <c:idx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6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4.6369883976517083E-2"/>
                  <c:y val="-4.2353524707049506E-2"/>
                </c:manualLayout>
              </c:layout>
              <c:tx>
                <c:rich>
                  <a:bodyPr/>
                  <a:lstStyle/>
                  <a:p>
                    <a:r>
                      <a:rPr lang="ro-RO" sz="1300"/>
                      <a:t>fosil</a:t>
                    </a:r>
                    <a:r>
                      <a:rPr lang="en-US" sz="1300"/>
                      <a:t> 78,2</a:t>
                    </a:r>
                    <a:r>
                      <a:rPr lang="ro-RO" sz="1300"/>
                      <a:t>%</a:t>
                    </a:r>
                    <a:endParaRPr lang="en-US" sz="1300"/>
                  </a:p>
                </c:rich>
              </c:tx>
              <c:showVal val="1"/>
              <c:showSerName val="1"/>
            </c:dLbl>
            <c:dLbl>
              <c:idx val="1"/>
              <c:layout>
                <c:manualLayout>
                  <c:x val="2.6185900385156422E-2"/>
                  <c:y val="-3.9414994385544376E-2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2,8</a:t>
                    </a:r>
                    <a:r>
                      <a:rPr lang="ro-RO" sz="1300"/>
                      <a:t>%</a:t>
                    </a:r>
                    <a:endParaRPr lang="en-US" sz="130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00"/>
                      <a:t>9,3</a:t>
                    </a:r>
                    <a:r>
                      <a:rPr lang="ro-RO" sz="1300"/>
                      <a:t>%</a:t>
                    </a:r>
                    <a:endParaRPr lang="en-US" sz="130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/>
                      <a:t>3,7</a:t>
                    </a:r>
                    <a:r>
                      <a:rPr lang="ro-RO" sz="1300"/>
                      <a:t>%</a:t>
                    </a:r>
                    <a:endParaRPr lang="en-US" sz="1300"/>
                  </a:p>
                </c:rich>
              </c:tx>
              <c:showVal val="1"/>
            </c:dLbl>
            <c:dLbl>
              <c:idx val="4"/>
              <c:layout>
                <c:manualLayout>
                  <c:x val="7.9800454826285477E-2"/>
                  <c:y val="-7.3666618444348145E-2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4,2</a:t>
                    </a:r>
                    <a:r>
                      <a:rPr lang="ro-RO" sz="1300"/>
                      <a:t>%</a:t>
                    </a:r>
                    <a:endParaRPr lang="en-US" sz="1300"/>
                  </a:p>
                </c:rich>
              </c:tx>
              <c:showVal val="1"/>
            </c:dLbl>
            <c:dLbl>
              <c:idx val="5"/>
              <c:layout>
                <c:manualLayout>
                  <c:x val="-4.5879966172842762E-2"/>
                  <c:y val="-1.7619057460337175E-2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1,1</a:t>
                    </a:r>
                    <a:r>
                      <a:rPr lang="ro-RO" sz="1300"/>
                      <a:t>%</a:t>
                    </a:r>
                    <a:endParaRPr lang="en-US" sz="1300"/>
                  </a:p>
                </c:rich>
              </c:tx>
              <c:showVal val="1"/>
            </c:dLbl>
            <c:dLbl>
              <c:idx val="6"/>
              <c:layout>
                <c:manualLayout>
                  <c:x val="-9.3261297262717106E-4"/>
                  <c:y val="3.6147450072677974E-3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0,8</a:t>
                    </a:r>
                    <a:r>
                      <a:rPr lang="ro-RO" sz="1300"/>
                      <a:t>%</a:t>
                    </a:r>
                    <a:endParaRPr lang="en-US" sz="1300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300"/>
                      <a:t>6,1</a:t>
                    </a:r>
                    <a:r>
                      <a:rPr lang="ro-RO" sz="1300"/>
                      <a:t>%</a:t>
                    </a:r>
                    <a:endParaRPr lang="en-US" sz="1300"/>
                  </a:p>
                </c:rich>
              </c:tx>
              <c:showVal val="1"/>
            </c:dLbl>
            <c:spPr>
              <a:solidFill>
                <a:srgbClr val="1F497D">
                  <a:lumMod val="20000"/>
                  <a:lumOff val="80000"/>
                </a:srgbClr>
              </a:solidFill>
            </c:spPr>
            <c:txPr>
              <a:bodyPr/>
              <a:lstStyle/>
              <a:p>
                <a:pPr>
                  <a:defRPr lang="ro-RO" sz="1300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Sheet1!$A$1:$A$7</c:f>
              <c:strCache>
                <c:ptCount val="7"/>
                <c:pt idx="0">
                  <c:v>fosil</c:v>
                </c:pt>
                <c:pt idx="1">
                  <c:v>nuclear</c:v>
                </c:pt>
                <c:pt idx="2">
                  <c:v>biomasa trad</c:v>
                </c:pt>
                <c:pt idx="3">
                  <c:v>hidro</c:v>
                </c:pt>
                <c:pt idx="4">
                  <c:v>termo (geo, solar, bio) </c:v>
                </c:pt>
                <c:pt idx="5">
                  <c:v>e.el (vant, fotov, bio)</c:v>
                </c:pt>
                <c:pt idx="6">
                  <c:v>biocombustibil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78.2</c:v>
                </c:pt>
                <c:pt idx="1">
                  <c:v>2.8</c:v>
                </c:pt>
                <c:pt idx="2">
                  <c:v>9.3000000000000007</c:v>
                </c:pt>
                <c:pt idx="3">
                  <c:v>3.7</c:v>
                </c:pt>
                <c:pt idx="4">
                  <c:v>4.2</c:v>
                </c:pt>
                <c:pt idx="5">
                  <c:v>1.1000000000000001</c:v>
                </c:pt>
                <c:pt idx="6">
                  <c:v>0.8</c:v>
                </c:pt>
              </c:numCache>
            </c:numRef>
          </c:val>
        </c:ser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61571371599751445"/>
          <c:y val="2.3043930532305575E-2"/>
          <c:w val="0.38428628400248627"/>
          <c:h val="0.97695606946769398"/>
        </c:manualLayout>
      </c:layout>
      <c:txPr>
        <a:bodyPr/>
        <a:lstStyle/>
        <a:p>
          <a:pPr>
            <a:defRPr lang="ro-RO" sz="1400"/>
          </a:pPr>
          <a:endParaRPr lang="en-US"/>
        </a:p>
      </c:txPr>
    </c:legend>
    <c:plotVisOnly val="1"/>
  </c:chart>
  <c:spPr>
    <a:solidFill>
      <a:schemeClr val="tx2">
        <a:lumMod val="20000"/>
        <a:lumOff val="80000"/>
      </a:schemeClr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145-C548-4759-8F09-35957F2FA9E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75532-8F8B-4604-AA74-24DD6DD38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145-C548-4759-8F09-35957F2FA9E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5532-8F8B-4604-AA74-24DD6DD38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145-C548-4759-8F09-35957F2FA9E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5532-8F8B-4604-AA74-24DD6DD38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145-C548-4759-8F09-35957F2FA9E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75532-8F8B-4604-AA74-24DD6DD38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145-C548-4759-8F09-35957F2FA9E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5532-8F8B-4604-AA74-24DD6DD38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145-C548-4759-8F09-35957F2FA9E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5532-8F8B-4604-AA74-24DD6DD38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145-C548-4759-8F09-35957F2FA9E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175532-8F8B-4604-AA74-24DD6DD38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145-C548-4759-8F09-35957F2FA9E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5532-8F8B-4604-AA74-24DD6DD38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145-C548-4759-8F09-35957F2FA9E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5532-8F8B-4604-AA74-24DD6DD38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145-C548-4759-8F09-35957F2FA9E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5532-8F8B-4604-AA74-24DD6DD38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B145-C548-4759-8F09-35957F2FA9E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5532-8F8B-4604-AA74-24DD6DD38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5BB145-C548-4759-8F09-35957F2FA9E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175532-8F8B-4604-AA74-24DD6DD38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oct.cap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oct.capa@gmail.com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oct.capa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458200" cy="185738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PHOTOVOLTAIC  THOUGHT OTHERWISE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Cerc.pr. </a:t>
            </a:r>
            <a:r>
              <a:rPr lang="en-US" dirty="0" err="1" smtClean="0"/>
              <a:t>Ing.Octavian</a:t>
            </a:r>
            <a:r>
              <a:rPr lang="en-US" dirty="0" smtClean="0"/>
              <a:t> </a:t>
            </a:r>
            <a:r>
              <a:rPr lang="en-US" dirty="0" err="1" smtClean="0"/>
              <a:t>Capatina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oct.capa@gmail.com</a:t>
            </a:r>
            <a:endParaRPr lang="en-US" dirty="0" smtClean="0"/>
          </a:p>
          <a:p>
            <a:r>
              <a:rPr lang="en-US" dirty="0" err="1" smtClean="0">
                <a:solidFill>
                  <a:schemeClr val="tx1"/>
                </a:solidFill>
              </a:rPr>
              <a:t>RoEnergy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o-RO" dirty="0" smtClean="0">
                <a:solidFill>
                  <a:schemeClr val="tx1"/>
                </a:solidFill>
              </a:rPr>
              <a:t>Timişoara</a:t>
            </a:r>
            <a:r>
              <a:rPr lang="en-US" dirty="0" smtClean="0">
                <a:solidFill>
                  <a:schemeClr val="tx1"/>
                </a:solidFill>
              </a:rPr>
              <a:t>, 5-7 </a:t>
            </a:r>
            <a:r>
              <a:rPr lang="ro-RO" dirty="0" smtClean="0">
                <a:solidFill>
                  <a:schemeClr val="tx1"/>
                </a:solidFill>
              </a:rPr>
              <a:t>November</a:t>
            </a:r>
            <a:r>
              <a:rPr lang="en-US" dirty="0" smtClean="0">
                <a:solidFill>
                  <a:schemeClr val="tx1"/>
                </a:solidFill>
              </a:rPr>
              <a:t> 2013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99" y="500042"/>
            <a:ext cx="7298807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6" y="0"/>
            <a:ext cx="6877050" cy="1009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1670" y="107154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b="1" dirty="0" smtClean="0"/>
              <a:t>G E R M A N I A   2012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71678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Consumatori</a:t>
            </a:r>
            <a:r>
              <a:rPr lang="en-US" sz="4800" b="1" dirty="0" smtClean="0">
                <a:solidFill>
                  <a:srgbClr val="FF0000"/>
                </a:solidFill>
              </a:rPr>
              <a:t> &gt;10GWh/an   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platesc</a:t>
            </a:r>
            <a:r>
              <a:rPr lang="en-US" sz="4800" b="1" dirty="0" smtClean="0">
                <a:solidFill>
                  <a:srgbClr val="FF0000"/>
                </a:solidFill>
              </a:rPr>
              <a:t> 0,5euro/</a:t>
            </a:r>
            <a:r>
              <a:rPr lang="en-US" sz="4800" b="1" dirty="0" err="1" smtClean="0">
                <a:solidFill>
                  <a:srgbClr val="FF0000"/>
                </a:solidFill>
              </a:rPr>
              <a:t>MWh</a:t>
            </a:r>
            <a:r>
              <a:rPr lang="en-US" sz="4800" b="1" dirty="0" smtClean="0">
                <a:solidFill>
                  <a:srgbClr val="FF0000"/>
                </a:solidFill>
              </a:rPr>
              <a:t>  (0,0005euro/kWh)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I.E.A. - M.van </a:t>
            </a:r>
            <a:r>
              <a:rPr lang="en-US" sz="4800" b="1" dirty="0" err="1" smtClean="0">
                <a:solidFill>
                  <a:srgbClr val="FF0000"/>
                </a:solidFill>
              </a:rPr>
              <a:t>Hoeven</a:t>
            </a:r>
            <a:endParaRPr lang="ro-RO" sz="4800" b="1" dirty="0" smtClean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6" y="0"/>
            <a:ext cx="6877050" cy="1009650"/>
          </a:xfrm>
          <a:prstGeom prst="rect">
            <a:avLst/>
          </a:prstGeom>
        </p:spPr>
      </p:pic>
      <p:pic>
        <p:nvPicPr>
          <p:cNvPr id="7" name="Picture 6" descr="2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364840"/>
            <a:ext cx="6629628" cy="5421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100010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Fotovoltaice</a:t>
            </a:r>
            <a:r>
              <a:rPr lang="en-US" sz="2400" dirty="0" smtClean="0"/>
              <a:t>: </a:t>
            </a:r>
            <a:r>
              <a:rPr lang="en-US" sz="2400" dirty="0" err="1" smtClean="0"/>
              <a:t>manufacturare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instalare</a:t>
            </a:r>
            <a:r>
              <a:rPr lang="en-US" sz="2400" dirty="0" smtClean="0"/>
              <a:t> in </a:t>
            </a:r>
            <a:r>
              <a:rPr lang="en-US" sz="2400" dirty="0" err="1" smtClean="0"/>
              <a:t>lume</a:t>
            </a:r>
            <a:endParaRPr lang="ro-R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6" y="0"/>
            <a:ext cx="6877050" cy="100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100010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Evolutia</a:t>
            </a:r>
            <a:r>
              <a:rPr lang="en-US" dirty="0" smtClean="0"/>
              <a:t> </a:t>
            </a:r>
            <a:r>
              <a:rPr lang="en-US" dirty="0" err="1" smtClean="0"/>
              <a:t>veniturilor</a:t>
            </a:r>
            <a:r>
              <a:rPr lang="en-US" dirty="0" smtClean="0"/>
              <a:t>  </a:t>
            </a:r>
            <a:r>
              <a:rPr lang="en-US" dirty="0" err="1" smtClean="0"/>
              <a:t>si</a:t>
            </a:r>
            <a:r>
              <a:rPr lang="en-US" dirty="0" smtClean="0"/>
              <a:t> a </a:t>
            </a:r>
            <a:r>
              <a:rPr lang="en-US" dirty="0" err="1" smtClean="0"/>
              <a:t>pretului</a:t>
            </a:r>
            <a:r>
              <a:rPr lang="en-US" dirty="0" smtClean="0"/>
              <a:t> </a:t>
            </a:r>
            <a:r>
              <a:rPr lang="en-US" dirty="0" err="1" smtClean="0"/>
              <a:t>panourilor</a:t>
            </a:r>
            <a:r>
              <a:rPr lang="en-US" dirty="0" smtClean="0"/>
              <a:t> </a:t>
            </a:r>
            <a:r>
              <a:rPr lang="en-US" dirty="0" err="1" smtClean="0"/>
              <a:t>fotovoltaice</a:t>
            </a:r>
            <a:r>
              <a:rPr lang="en-US" dirty="0" smtClean="0"/>
              <a:t> ($/w)</a:t>
            </a:r>
            <a:endParaRPr lang="ro-RO" dirty="0"/>
          </a:p>
        </p:txBody>
      </p:sp>
      <p:pic>
        <p:nvPicPr>
          <p:cNvPr id="6" name="Picture 5" descr="2013-05-30_13545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67094"/>
            <a:ext cx="8063095" cy="609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6" y="0"/>
            <a:ext cx="6877050" cy="1009650"/>
          </a:xfrm>
          <a:prstGeom prst="rect">
            <a:avLst/>
          </a:prstGeom>
        </p:spPr>
      </p:pic>
      <p:pic>
        <p:nvPicPr>
          <p:cNvPr id="5" name="Picture 4" descr="2013-05-28_2156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8" y="1128713"/>
            <a:ext cx="7605576" cy="572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6" y="0"/>
            <a:ext cx="6877050" cy="1009650"/>
          </a:xfrm>
          <a:prstGeom prst="rect">
            <a:avLst/>
          </a:prstGeom>
        </p:spPr>
      </p:pic>
      <p:pic>
        <p:nvPicPr>
          <p:cNvPr id="3" name="Picture 2" descr="2013-05-28_2208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22" y="1000108"/>
            <a:ext cx="7780013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6" y="0"/>
            <a:ext cx="6877050" cy="1009650"/>
          </a:xfrm>
          <a:prstGeom prst="rect">
            <a:avLst/>
          </a:prstGeom>
        </p:spPr>
      </p:pic>
      <p:pic>
        <p:nvPicPr>
          <p:cNvPr id="7" name="Picture 6" descr="2013-05-30_13471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1064679"/>
            <a:ext cx="8072493" cy="579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6" y="0"/>
            <a:ext cx="6877050" cy="100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1285860"/>
            <a:ext cx="785818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The reliable solar storage solutions are key to the future of </a:t>
            </a:r>
            <a:r>
              <a:rPr lang="en-US" sz="6000" dirty="0" err="1" smtClean="0"/>
              <a:t>photovoltaics</a:t>
            </a:r>
            <a:r>
              <a:rPr lang="en-US" sz="6000" dirty="0" smtClean="0"/>
              <a:t> development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285751"/>
          </a:xfrm>
        </p:spPr>
        <p:txBody>
          <a:bodyPr>
            <a:normAutofit fontScale="90000"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RoEnergy</a:t>
            </a:r>
            <a:r>
              <a:rPr lang="en-US" sz="1200" dirty="0" smtClean="0">
                <a:solidFill>
                  <a:schemeClr val="bg1"/>
                </a:solidFill>
              </a:rPr>
              <a:t> Bucharest, 5-7 June 2013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900" dirty="0"/>
          </a:p>
        </p:txBody>
      </p:sp>
      <p:pic>
        <p:nvPicPr>
          <p:cNvPr id="6" name="Picture 5" descr="2013-05-29_101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10" y="428605"/>
            <a:ext cx="8546232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428604"/>
          </a:xfrm>
        </p:spPr>
        <p:txBody>
          <a:bodyPr>
            <a:no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RoEnergy</a:t>
            </a:r>
            <a:r>
              <a:rPr lang="en-US" sz="1200" dirty="0" smtClean="0">
                <a:solidFill>
                  <a:schemeClr val="bg1"/>
                </a:solidFill>
              </a:rPr>
              <a:t> Bucharest, 5-7 June 2013</a:t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 descr="2013-05-29_102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" y="327841"/>
            <a:ext cx="8715404" cy="6523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428604"/>
          </a:xfrm>
        </p:spPr>
        <p:txBody>
          <a:bodyPr>
            <a:normAutofit fontScale="90000"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RoEnergy</a:t>
            </a:r>
            <a:r>
              <a:rPr lang="en-US" sz="1800" dirty="0" smtClean="0">
                <a:solidFill>
                  <a:schemeClr val="bg1"/>
                </a:solidFill>
              </a:rPr>
              <a:t> Bucharest, 5-7 June 2013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900" dirty="0"/>
          </a:p>
        </p:txBody>
      </p:sp>
      <p:pic>
        <p:nvPicPr>
          <p:cNvPr id="3" name="Picture 2" descr="2013-05-29_1.4eu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28" y="357166"/>
            <a:ext cx="8592752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2011, Regenerabile din energia globală</a:t>
            </a:r>
            <a:endParaRPr lang="ro-R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440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293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19% regenerabile din care 9,3% incalzirea cu lemne, 3,7% hidro restul 6,1%  regenerabile noi  </a:t>
            </a:r>
            <a:endParaRPr lang="ro-R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428604"/>
          </a:xfrm>
        </p:spPr>
        <p:txBody>
          <a:bodyPr>
            <a:no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RoEnergy</a:t>
            </a:r>
            <a:r>
              <a:rPr lang="en-US" sz="1200" dirty="0" smtClean="0">
                <a:solidFill>
                  <a:schemeClr val="bg1"/>
                </a:solidFill>
              </a:rPr>
              <a:t> Bucharest, 5-7 June 2013</a:t>
            </a:r>
            <a:br>
              <a:rPr lang="en-US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 descr="2013-05-29_1.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0" y="357166"/>
            <a:ext cx="8485232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5720" y="0"/>
            <a:ext cx="864399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 Today Solar Park on  200ha,    </a:t>
            </a:r>
            <a:r>
              <a:rPr lang="en-GB" b="1" dirty="0" err="1" smtClean="0">
                <a:solidFill>
                  <a:srgbClr val="C00000"/>
                </a:solidFill>
              </a:rPr>
              <a:t>RoEnergy</a:t>
            </a:r>
            <a:r>
              <a:rPr lang="en-GB" b="1" dirty="0" smtClean="0">
                <a:solidFill>
                  <a:srgbClr val="C00000"/>
                </a:solidFill>
              </a:rPr>
              <a:t>, Bucharest,  5-7 June 2013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parc azi 200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0" y="347688"/>
            <a:ext cx="8988187" cy="6510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Roenergy</a:t>
            </a:r>
            <a:r>
              <a:rPr lang="en-US" dirty="0" smtClean="0">
                <a:solidFill>
                  <a:schemeClr val="bg1"/>
                </a:solidFill>
              </a:rPr>
              <a:t> 5-7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June 2013, Bucharest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laws 2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50" y="706295"/>
            <a:ext cx="7892378" cy="6008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Roenergy</a:t>
            </a:r>
            <a:r>
              <a:rPr lang="en-US" dirty="0" smtClean="0">
                <a:solidFill>
                  <a:schemeClr val="bg1"/>
                </a:solidFill>
              </a:rPr>
              <a:t> 5-7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June 2013, Bucharest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laws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69" y="714357"/>
            <a:ext cx="8202835" cy="607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Roenergy</a:t>
            </a:r>
            <a:r>
              <a:rPr lang="en-US" sz="2000" dirty="0" smtClean="0">
                <a:solidFill>
                  <a:schemeClr val="bg1"/>
                </a:solidFill>
              </a:rPr>
              <a:t> 5-7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 smtClean="0">
                <a:solidFill>
                  <a:schemeClr val="bg1"/>
                </a:solidFill>
              </a:rPr>
              <a:t>, June 2013, Bucharest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laws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6" y="0"/>
            <a:ext cx="88880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Roenergy</a:t>
            </a:r>
            <a:r>
              <a:rPr lang="en-US" dirty="0" smtClean="0">
                <a:solidFill>
                  <a:schemeClr val="bg1"/>
                </a:solidFill>
              </a:rPr>
              <a:t> 5-7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June 2013, Bucharest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law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Roenergy</a:t>
            </a:r>
            <a:r>
              <a:rPr lang="en-US" sz="2400" dirty="0" smtClean="0">
                <a:solidFill>
                  <a:schemeClr val="bg1"/>
                </a:solidFill>
              </a:rPr>
              <a:t> 5-7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ro-RO" sz="2400" dirty="0" smtClean="0">
                <a:solidFill>
                  <a:schemeClr val="bg1"/>
                </a:solidFill>
              </a:rPr>
              <a:t>November</a:t>
            </a:r>
            <a:r>
              <a:rPr lang="en-US" sz="2400" dirty="0" smtClean="0">
                <a:solidFill>
                  <a:schemeClr val="bg1"/>
                </a:solidFill>
              </a:rPr>
              <a:t> 2013, </a:t>
            </a:r>
            <a:r>
              <a:rPr lang="ro-RO" sz="2400" dirty="0" smtClean="0">
                <a:solidFill>
                  <a:schemeClr val="bg1"/>
                </a:solidFill>
              </a:rPr>
              <a:t>Timisoara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442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o-RO" sz="4000" b="1" dirty="0" smtClean="0">
                <a:solidFill>
                  <a:srgbClr val="C00000"/>
                </a:solidFill>
              </a:rPr>
              <a:t>In Germania  85% din parcurile Fotovoltaice  sunt parcurile mici </a:t>
            </a:r>
          </a:p>
          <a:p>
            <a:pPr algn="ctr"/>
            <a:r>
              <a:rPr lang="ro-RO" sz="4000" b="1" dirty="0" smtClean="0">
                <a:solidFill>
                  <a:srgbClr val="C00000"/>
                </a:solidFill>
              </a:rPr>
              <a:t>ale clasei de mijloc</a:t>
            </a:r>
          </a:p>
          <a:p>
            <a:endParaRPr lang="ro-RO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5782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 POSIBILA  SOLUTIE</a:t>
            </a:r>
            <a:r>
              <a:rPr lang="en-US" dirty="0" smtClean="0"/>
              <a:t>     </a:t>
            </a:r>
          </a:p>
          <a:p>
            <a:r>
              <a:rPr lang="en-US" sz="2400" b="1" dirty="0" smtClean="0"/>
              <a:t>  1,5</a:t>
            </a:r>
            <a:r>
              <a:rPr lang="en-US" sz="2200" dirty="0" smtClean="0"/>
              <a:t>CV &gt;3MW,   </a:t>
            </a:r>
            <a:r>
              <a:rPr lang="en-US" sz="2400" b="1" dirty="0" smtClean="0"/>
              <a:t>2</a:t>
            </a:r>
            <a:r>
              <a:rPr lang="en-US" sz="2200" dirty="0" smtClean="0"/>
              <a:t>CV&lt;3Mw,   </a:t>
            </a:r>
            <a:r>
              <a:rPr lang="en-US" sz="2400" b="1" dirty="0" smtClean="0"/>
              <a:t>3</a:t>
            </a:r>
            <a:r>
              <a:rPr lang="en-US" sz="2200" dirty="0" smtClean="0"/>
              <a:t>CV&lt;30kw  </a:t>
            </a:r>
            <a:r>
              <a:rPr lang="en-US" sz="2200" dirty="0" err="1" smtClean="0"/>
              <a:t>si</a:t>
            </a:r>
            <a:r>
              <a:rPr lang="en-US" sz="2200" dirty="0" smtClean="0"/>
              <a:t>    </a:t>
            </a:r>
            <a:r>
              <a:rPr lang="en-US" sz="2200" dirty="0" err="1" smtClean="0"/>
              <a:t>echiv</a:t>
            </a:r>
            <a:r>
              <a:rPr lang="en-US" sz="2200" dirty="0" smtClean="0"/>
              <a:t>. </a:t>
            </a:r>
            <a:r>
              <a:rPr lang="en-US" sz="2400" b="1" dirty="0" smtClean="0"/>
              <a:t>4</a:t>
            </a:r>
            <a:r>
              <a:rPr lang="en-US" sz="2200" dirty="0" smtClean="0"/>
              <a:t>CV &lt;pr.  </a:t>
            </a:r>
            <a:r>
              <a:rPr lang="en-US" sz="2200" dirty="0" err="1" smtClean="0"/>
              <a:t>izolate</a:t>
            </a:r>
            <a:r>
              <a:rPr lang="en-US" sz="2200" dirty="0" smtClean="0"/>
              <a:t> &lt;10kw</a:t>
            </a:r>
            <a:r>
              <a:rPr lang="en-US" sz="2200" b="1" dirty="0" smtClean="0"/>
              <a:t>                </a:t>
            </a: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Roenergy</a:t>
            </a:r>
            <a:r>
              <a:rPr lang="en-US" sz="2400" dirty="0" smtClean="0">
                <a:solidFill>
                  <a:schemeClr val="bg1"/>
                </a:solidFill>
              </a:rPr>
              <a:t> 5-7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, June 2013, Bucharest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148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REZULTA:</a:t>
            </a:r>
          </a:p>
          <a:p>
            <a:endParaRPr lang="en-US" sz="3200" dirty="0" smtClean="0"/>
          </a:p>
          <a:p>
            <a:r>
              <a:rPr lang="en-US" sz="3200" b="1" dirty="0" smtClean="0"/>
              <a:t>I. </a:t>
            </a:r>
            <a:r>
              <a:rPr lang="en-US" sz="3200" b="1" dirty="0" err="1" smtClean="0"/>
              <a:t>Trebuie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potrivim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nivelul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stimulentelor</a:t>
            </a:r>
            <a:r>
              <a:rPr lang="en-US" sz="3200" b="1" dirty="0" smtClean="0"/>
              <a:t> cu </a:t>
            </a:r>
          </a:p>
          <a:p>
            <a:r>
              <a:rPr lang="en-US" sz="3200" b="1" dirty="0" err="1" smtClean="0"/>
              <a:t>preturile</a:t>
            </a:r>
            <a:r>
              <a:rPr lang="en-US" sz="3200" b="1" dirty="0" smtClean="0"/>
              <a:t> f. </a:t>
            </a:r>
            <a:r>
              <a:rPr lang="en-US" sz="3200" b="1" dirty="0" err="1" smtClean="0"/>
              <a:t>scazute</a:t>
            </a:r>
            <a:r>
              <a:rPr lang="en-US" sz="3200" b="1" dirty="0" smtClean="0"/>
              <a:t> ale </a:t>
            </a:r>
            <a:r>
              <a:rPr lang="en-US" sz="3200" b="1" dirty="0" err="1" smtClean="0"/>
              <a:t>tehnologiei</a:t>
            </a:r>
            <a:endParaRPr lang="en-US" sz="3200" b="1" dirty="0" smtClean="0"/>
          </a:p>
          <a:p>
            <a:r>
              <a:rPr lang="en-US" sz="3200" b="1" dirty="0" smtClean="0"/>
              <a:t>II. </a:t>
            </a:r>
            <a:r>
              <a:rPr lang="en-US" sz="3200" b="1" dirty="0" err="1" smtClean="0"/>
              <a:t>Trebuie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diferentiem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proiectele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mici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cele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mari</a:t>
            </a:r>
            <a:r>
              <a:rPr lang="en-US" sz="3200" b="1" dirty="0" smtClean="0"/>
              <a:t> din </a:t>
            </a:r>
            <a:r>
              <a:rPr lang="en-US" sz="3200" b="1" dirty="0" err="1" smtClean="0"/>
              <a:t>pdv</a:t>
            </a:r>
            <a:r>
              <a:rPr lang="en-US" sz="3200" b="1" dirty="0" smtClean="0"/>
              <a:t> al </a:t>
            </a:r>
            <a:r>
              <a:rPr lang="en-US" sz="3200" b="1" dirty="0" err="1" smtClean="0"/>
              <a:t>stimulentelor</a:t>
            </a:r>
            <a:r>
              <a:rPr lang="en-US" sz="3200" b="1" dirty="0" smtClean="0"/>
              <a:t>! 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Odata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pentru</a:t>
            </a:r>
            <a:r>
              <a:rPr lang="en-US" sz="2400" b="1" dirty="0" smtClean="0">
                <a:solidFill>
                  <a:srgbClr val="C00000"/>
                </a:solidFill>
              </a:rPr>
              <a:t> ca </a:t>
            </a:r>
            <a:r>
              <a:rPr lang="en-US" sz="3200" b="1" dirty="0" err="1" smtClean="0"/>
              <a:t>pretul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investitional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diferit</a:t>
            </a:r>
            <a:r>
              <a:rPr lang="en-US" sz="3200" b="1" dirty="0" smtClean="0"/>
              <a:t> la </a:t>
            </a:r>
            <a:r>
              <a:rPr lang="en-US" sz="3200" b="1" dirty="0" err="1" smtClean="0"/>
              <a:t>proiectele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mari</a:t>
            </a:r>
            <a:r>
              <a:rPr lang="en-US" sz="3200" b="1" dirty="0" smtClean="0"/>
              <a:t> de  </a:t>
            </a:r>
            <a:r>
              <a:rPr lang="en-US" sz="3200" b="1" dirty="0" err="1" smtClean="0"/>
              <a:t>proiectele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mici</a:t>
            </a:r>
            <a:r>
              <a:rPr lang="en-US" sz="3200" b="1" dirty="0" smtClean="0"/>
              <a:t>  </a:t>
            </a:r>
            <a:r>
              <a:rPr lang="en-US" sz="2400" b="1" dirty="0" err="1" smtClean="0"/>
              <a:t>si</a:t>
            </a:r>
            <a:endParaRPr lang="en-US" sz="2400" b="1" dirty="0" smtClean="0"/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Odata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pentru</a:t>
            </a:r>
            <a:r>
              <a:rPr lang="en-US" sz="2400" b="1" dirty="0" smtClean="0">
                <a:solidFill>
                  <a:srgbClr val="C00000"/>
                </a:solidFill>
              </a:rPr>
              <a:t> ca  </a:t>
            </a:r>
            <a:r>
              <a:rPr lang="en-US" sz="3200" b="1" dirty="0" smtClean="0"/>
              <a:t>… </a:t>
            </a:r>
            <a:r>
              <a:rPr lang="en-US" sz="3200" b="1" dirty="0" err="1" smtClean="0"/>
              <a:t>Clasa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mijloc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35782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 POSIBILA  SOLUTIE</a:t>
            </a:r>
            <a:r>
              <a:rPr lang="en-US" dirty="0" smtClean="0"/>
              <a:t>     </a:t>
            </a:r>
          </a:p>
          <a:p>
            <a:r>
              <a:rPr lang="en-US" sz="2400" b="1" dirty="0" smtClean="0"/>
              <a:t>  1,5</a:t>
            </a:r>
            <a:r>
              <a:rPr lang="en-US" sz="2200" dirty="0" smtClean="0"/>
              <a:t>CV &gt;3MW,   </a:t>
            </a:r>
            <a:r>
              <a:rPr lang="en-US" sz="2400" b="1" dirty="0" smtClean="0"/>
              <a:t>2</a:t>
            </a:r>
            <a:r>
              <a:rPr lang="en-US" sz="2200" dirty="0" smtClean="0"/>
              <a:t>CV&lt;3Mw,   </a:t>
            </a:r>
            <a:r>
              <a:rPr lang="en-US" sz="2400" b="1" dirty="0" smtClean="0"/>
              <a:t>3</a:t>
            </a:r>
            <a:r>
              <a:rPr lang="en-US" sz="2200" dirty="0" smtClean="0"/>
              <a:t>CV&lt;30kw  </a:t>
            </a:r>
            <a:r>
              <a:rPr lang="en-US" sz="2200" dirty="0" err="1" smtClean="0"/>
              <a:t>si</a:t>
            </a:r>
            <a:r>
              <a:rPr lang="en-US" sz="2200" dirty="0" smtClean="0"/>
              <a:t>    </a:t>
            </a:r>
            <a:r>
              <a:rPr lang="en-US" sz="2200" dirty="0" err="1" smtClean="0"/>
              <a:t>echiv</a:t>
            </a:r>
            <a:r>
              <a:rPr lang="en-US" sz="2200" dirty="0" smtClean="0"/>
              <a:t>. </a:t>
            </a:r>
            <a:r>
              <a:rPr lang="en-US" sz="2400" b="1" dirty="0" smtClean="0"/>
              <a:t>4</a:t>
            </a:r>
            <a:r>
              <a:rPr lang="en-US" sz="2200" dirty="0" smtClean="0"/>
              <a:t>CV &lt;pr.  </a:t>
            </a:r>
            <a:r>
              <a:rPr lang="en-US" sz="2200" dirty="0" err="1" smtClean="0"/>
              <a:t>izolate</a:t>
            </a:r>
            <a:r>
              <a:rPr lang="en-US" sz="2200" dirty="0" smtClean="0"/>
              <a:t> &lt;10kw</a:t>
            </a:r>
            <a:r>
              <a:rPr lang="en-US" sz="2200" b="1" dirty="0" smtClean="0"/>
              <a:t>                </a:t>
            </a: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2643207"/>
          </a:xfrm>
        </p:spPr>
        <p:txBody>
          <a:bodyPr>
            <a:noAutofit/>
          </a:bodyPr>
          <a:lstStyle/>
          <a:p>
            <a:r>
              <a:rPr lang="en-US" sz="7200" dirty="0" smtClean="0"/>
              <a:t>1 Billion euro, Plan for Mayors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500570"/>
            <a:ext cx="6400800" cy="1752600"/>
          </a:xfrm>
        </p:spPr>
        <p:txBody>
          <a:bodyPr/>
          <a:lstStyle/>
          <a:p>
            <a:r>
              <a:rPr lang="en-US" dirty="0" smtClean="0"/>
              <a:t>Cerc.pr. </a:t>
            </a:r>
            <a:r>
              <a:rPr lang="en-US" dirty="0" err="1" smtClean="0"/>
              <a:t>Ing.Octavian</a:t>
            </a:r>
            <a:r>
              <a:rPr lang="en-US" dirty="0" smtClean="0"/>
              <a:t> </a:t>
            </a:r>
            <a:r>
              <a:rPr lang="en-US" dirty="0" err="1" smtClean="0"/>
              <a:t>Capatina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oct.capa@gmail.com</a:t>
            </a:r>
            <a:endParaRPr lang="en-US" dirty="0" smtClean="0"/>
          </a:p>
          <a:p>
            <a:r>
              <a:rPr lang="en-US" dirty="0" err="1" smtClean="0">
                <a:solidFill>
                  <a:schemeClr val="tx1"/>
                </a:solidFill>
              </a:rPr>
              <a:t>RoEnergy</a:t>
            </a:r>
            <a:r>
              <a:rPr lang="en-US" dirty="0" smtClean="0">
                <a:solidFill>
                  <a:schemeClr val="tx1"/>
                </a:solidFill>
              </a:rPr>
              <a:t>, Bucharest, 5-7 June 2013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85728"/>
            <a:ext cx="7298807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27269"/>
          </a:xfrm>
        </p:spPr>
        <p:txBody>
          <a:bodyPr>
            <a:noAutofit/>
          </a:bodyPr>
          <a:lstStyle/>
          <a:p>
            <a:r>
              <a:rPr lang="en-US" sz="7200" dirty="0" smtClean="0"/>
              <a:t>1 Billion euro, Plan for M</a:t>
            </a:r>
            <a:r>
              <a:rPr lang="ro-RO" sz="7200" dirty="0" smtClean="0"/>
              <a:t>unicipalities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500570"/>
            <a:ext cx="6400800" cy="1752600"/>
          </a:xfrm>
        </p:spPr>
        <p:txBody>
          <a:bodyPr/>
          <a:lstStyle/>
          <a:p>
            <a:r>
              <a:rPr lang="en-US" dirty="0" smtClean="0"/>
              <a:t>Cerc.pr. </a:t>
            </a:r>
            <a:r>
              <a:rPr lang="en-US" dirty="0" err="1" smtClean="0"/>
              <a:t>Ing.Octavian</a:t>
            </a:r>
            <a:r>
              <a:rPr lang="en-US" dirty="0" smtClean="0"/>
              <a:t> </a:t>
            </a:r>
            <a:r>
              <a:rPr lang="en-US" dirty="0" err="1" smtClean="0"/>
              <a:t>Capatina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oct.capa@gmail.com</a:t>
            </a:r>
            <a:endParaRPr lang="en-US" dirty="0" smtClean="0"/>
          </a:p>
          <a:p>
            <a:r>
              <a:rPr lang="en-US" dirty="0" err="1" smtClean="0">
                <a:solidFill>
                  <a:schemeClr val="tx1"/>
                </a:solidFill>
              </a:rPr>
              <a:t>RoEnergy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o-RO" dirty="0" smtClean="0">
                <a:solidFill>
                  <a:schemeClr val="tx1"/>
                </a:solidFill>
              </a:rPr>
              <a:t>Timisoara, 5-7 noiembrie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99" y="500042"/>
            <a:ext cx="7298807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82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2012, Regenerabile din energia electrică</a:t>
            </a:r>
            <a:endParaRPr lang="ro-R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98491"/>
            <a:ext cx="5508644" cy="605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Roenergy</a:t>
            </a:r>
            <a:r>
              <a:rPr lang="en-US" dirty="0" smtClean="0">
                <a:solidFill>
                  <a:schemeClr val="bg1"/>
                </a:solidFill>
              </a:rPr>
              <a:t> 5-7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June 2013, Bucharest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000108"/>
            <a:ext cx="771530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ATRAGEREA RAPIDA de FONDURI  EUROPENE NERAMBURSABILE  in PROIECTE  EFICIENTE de ENERGIE REGENERABILA </a:t>
            </a:r>
          </a:p>
          <a:p>
            <a:pPr algn="ctr"/>
            <a:r>
              <a:rPr lang="en-US" sz="1400" i="1" dirty="0" smtClean="0"/>
              <a:t>Mai 2012</a:t>
            </a:r>
            <a:endParaRPr lang="ro-RO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Roenergy</a:t>
            </a:r>
            <a:r>
              <a:rPr lang="en-US" dirty="0" smtClean="0">
                <a:solidFill>
                  <a:schemeClr val="bg1"/>
                </a:solidFill>
              </a:rPr>
              <a:t> 5-7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June 2013, Bucharest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85794"/>
            <a:ext cx="84296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SOLUTIE</a:t>
            </a:r>
            <a:r>
              <a:rPr lang="en-US" sz="5400" dirty="0" smtClean="0"/>
              <a:t> </a:t>
            </a:r>
            <a:r>
              <a:rPr lang="en-US" sz="3200" dirty="0" smtClean="0"/>
              <a:t>de</a:t>
            </a:r>
            <a:r>
              <a:rPr lang="en-US" sz="5400" dirty="0" smtClean="0"/>
              <a:t> </a:t>
            </a:r>
            <a:r>
              <a:rPr lang="en-US" sz="2800" dirty="0" smtClean="0"/>
              <a:t>ATRAGERE RAPIDA de </a:t>
            </a:r>
            <a:r>
              <a:rPr lang="en-US" sz="2800" dirty="0" err="1" smtClean="0"/>
              <a:t>Fonduri</a:t>
            </a:r>
            <a:r>
              <a:rPr lang="en-US" sz="2800" dirty="0" smtClean="0"/>
              <a:t>  </a:t>
            </a:r>
            <a:r>
              <a:rPr lang="en-US" sz="2800" dirty="0" err="1" smtClean="0"/>
              <a:t>europene</a:t>
            </a:r>
            <a:r>
              <a:rPr lang="en-US" sz="2800" dirty="0" smtClean="0"/>
              <a:t>  </a:t>
            </a:r>
            <a:r>
              <a:rPr lang="en-US" sz="2800" dirty="0" err="1" smtClean="0"/>
              <a:t>nerambursabile</a:t>
            </a:r>
            <a:r>
              <a:rPr lang="en-US" sz="2800" dirty="0" smtClean="0"/>
              <a:t>:</a:t>
            </a:r>
          </a:p>
          <a:p>
            <a:pPr algn="ctr"/>
            <a:r>
              <a:rPr lang="en-US" sz="7200" b="1" dirty="0" err="1" smtClean="0"/>
              <a:t>Parcuri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fotovoltaice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pentru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autoritatile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publice</a:t>
            </a:r>
            <a:endParaRPr lang="ro-RO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Roenergy</a:t>
            </a:r>
            <a:r>
              <a:rPr lang="en-US" dirty="0" smtClean="0">
                <a:solidFill>
                  <a:schemeClr val="bg1"/>
                </a:solidFill>
              </a:rPr>
              <a:t> 5-7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June 2013, Bucharest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85794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/>
          </a:p>
          <a:p>
            <a:pPr algn="ctr"/>
            <a:r>
              <a:rPr lang="en-US" sz="5400" dirty="0" err="1" smtClean="0"/>
              <a:t>Modelul</a:t>
            </a:r>
            <a:r>
              <a:rPr lang="en-US" sz="5400" dirty="0" smtClean="0"/>
              <a:t> actual: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E </a:t>
            </a:r>
            <a:r>
              <a:rPr lang="en-US" sz="4400" dirty="0" err="1" smtClean="0"/>
              <a:t>asa</a:t>
            </a:r>
            <a:r>
              <a:rPr lang="en-US" sz="4400" dirty="0" smtClean="0"/>
              <a:t> cum  </a:t>
            </a:r>
            <a:r>
              <a:rPr lang="en-US" sz="4400" dirty="0" err="1" smtClean="0"/>
              <a:t>zicea</a:t>
            </a:r>
            <a:r>
              <a:rPr lang="en-US" sz="4400" dirty="0" smtClean="0"/>
              <a:t> </a:t>
            </a:r>
            <a:r>
              <a:rPr lang="en-US" sz="4400" dirty="0" err="1" smtClean="0"/>
              <a:t>Creanga</a:t>
            </a:r>
            <a:r>
              <a:rPr lang="en-US" sz="4400" dirty="0" smtClean="0"/>
              <a:t>: </a:t>
            </a:r>
          </a:p>
          <a:p>
            <a:pPr algn="ctr"/>
            <a:r>
              <a:rPr lang="en-US" sz="4400" i="1" dirty="0" smtClean="0"/>
              <a:t>“se </a:t>
            </a:r>
            <a:r>
              <a:rPr lang="en-US" sz="4400" i="1" dirty="0" err="1" smtClean="0"/>
              <a:t>urca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nucile</a:t>
            </a:r>
            <a:r>
              <a:rPr lang="en-US" sz="4400" i="1" dirty="0" smtClean="0"/>
              <a:t>, in pod, cu </a:t>
            </a:r>
            <a:r>
              <a:rPr lang="en-US" sz="4400" i="1" dirty="0" err="1" smtClean="0"/>
              <a:t>furca</a:t>
            </a:r>
            <a:r>
              <a:rPr lang="en-US" sz="4400" i="1" dirty="0" smtClean="0"/>
              <a:t>”</a:t>
            </a:r>
            <a:endParaRPr lang="ro-RO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Roenergy</a:t>
            </a:r>
            <a:r>
              <a:rPr lang="en-US" dirty="0" smtClean="0">
                <a:solidFill>
                  <a:schemeClr val="bg1"/>
                </a:solidFill>
              </a:rPr>
              <a:t> 5-7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June 2013, Bucharest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fu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571" y="0"/>
            <a:ext cx="46050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Roenergy</a:t>
            </a:r>
            <a:r>
              <a:rPr lang="en-US" dirty="0" smtClean="0">
                <a:solidFill>
                  <a:schemeClr val="bg1"/>
                </a:solidFill>
              </a:rPr>
              <a:t> 5-7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June 2013, Bucharest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FUE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2" y="1285860"/>
            <a:ext cx="8987862" cy="5072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714356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/>
              <a:t>ACTIVITATILE  PROPUSE</a:t>
            </a:r>
            <a:endParaRPr lang="ro-R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Roenergy</a:t>
            </a:r>
            <a:r>
              <a:rPr lang="en-US" dirty="0" smtClean="0">
                <a:solidFill>
                  <a:schemeClr val="bg1"/>
                </a:solidFill>
              </a:rPr>
              <a:t> 5-7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June 2013, Bucharest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UE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2219950"/>
            <a:ext cx="9101459" cy="3780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21442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INLANTUIREA  ACTIVITATILOR</a:t>
            </a:r>
            <a:endParaRPr lang="ro-R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Roenergy</a:t>
            </a:r>
            <a:r>
              <a:rPr lang="en-US" dirty="0" smtClean="0">
                <a:solidFill>
                  <a:schemeClr val="bg1"/>
                </a:solidFill>
              </a:rPr>
              <a:t> 5-7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June 2013, Bucharest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INVERSIUNE  COPERNICANA</a:t>
            </a:r>
          </a:p>
          <a:p>
            <a:pPr algn="ctr"/>
            <a:endParaRPr lang="en-US" sz="4800" b="1" dirty="0" smtClean="0"/>
          </a:p>
          <a:p>
            <a:pPr algn="ctr"/>
            <a:r>
              <a:rPr lang="en-US" sz="5400" i="1" dirty="0" smtClean="0"/>
              <a:t>Nu </a:t>
            </a:r>
            <a:r>
              <a:rPr lang="en-US" sz="5400" i="1" dirty="0" err="1" smtClean="0"/>
              <a:t>beneficiari</a:t>
            </a:r>
            <a:r>
              <a:rPr lang="en-US" sz="5400" i="1" dirty="0" smtClean="0"/>
              <a:t> se </a:t>
            </a:r>
            <a:r>
              <a:rPr lang="en-US" sz="5400" i="1" dirty="0" err="1" smtClean="0"/>
              <a:t>invart</a:t>
            </a:r>
            <a:r>
              <a:rPr lang="en-US" sz="5400" i="1" dirty="0" smtClean="0"/>
              <a:t> in </a:t>
            </a:r>
            <a:r>
              <a:rPr lang="en-US" sz="5400" i="1" dirty="0" err="1" smtClean="0"/>
              <a:t>jurul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birocratului</a:t>
            </a:r>
            <a:r>
              <a:rPr lang="en-US" sz="5400" i="1" dirty="0" smtClean="0"/>
              <a:t>, </a:t>
            </a:r>
          </a:p>
          <a:p>
            <a:pPr algn="ctr"/>
            <a:r>
              <a:rPr lang="en-US" sz="5400" i="1" dirty="0" err="1" smtClean="0"/>
              <a:t>ci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expertul</a:t>
            </a:r>
            <a:r>
              <a:rPr lang="en-US" sz="5400" i="1" dirty="0" smtClean="0"/>
              <a:t> se </a:t>
            </a:r>
            <a:r>
              <a:rPr lang="en-US" sz="5400" i="1" dirty="0" err="1" smtClean="0"/>
              <a:t>invarte</a:t>
            </a:r>
            <a:r>
              <a:rPr lang="en-US" sz="5400" i="1" dirty="0" smtClean="0"/>
              <a:t> in </a:t>
            </a:r>
            <a:r>
              <a:rPr lang="en-US" sz="5400" i="1" dirty="0" err="1" smtClean="0"/>
              <a:t>jurul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beneficiarului</a:t>
            </a:r>
            <a:endParaRPr lang="en-US" sz="5400" i="1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Roenergy</a:t>
            </a:r>
            <a:r>
              <a:rPr lang="en-US" dirty="0" smtClean="0">
                <a:solidFill>
                  <a:schemeClr val="bg1"/>
                </a:solidFill>
              </a:rPr>
              <a:t> 5-7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June 2013, Bucharest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INVERSIUNE  COPERNICANA</a:t>
            </a:r>
          </a:p>
          <a:p>
            <a:endParaRPr lang="en-US" sz="2400" dirty="0" smtClean="0"/>
          </a:p>
          <a:p>
            <a:r>
              <a:rPr lang="en-US" sz="4000" dirty="0" err="1" smtClean="0"/>
              <a:t>Proiectul</a:t>
            </a:r>
            <a:r>
              <a:rPr lang="en-US" sz="4000" dirty="0" smtClean="0"/>
              <a:t>  electronic exist</a:t>
            </a:r>
            <a:r>
              <a:rPr lang="ro-RO" sz="4000" dirty="0" smtClean="0"/>
              <a:t>ă</a:t>
            </a:r>
            <a:r>
              <a:rPr lang="en-US" sz="4000" dirty="0" smtClean="0"/>
              <a:t>,  el se </a:t>
            </a:r>
            <a:r>
              <a:rPr lang="en-US" sz="4000" dirty="0" err="1" smtClean="0"/>
              <a:t>particularizeaz</a:t>
            </a:r>
            <a:r>
              <a:rPr lang="ro-RO" sz="4000" dirty="0" smtClean="0"/>
              <a:t>ă</a:t>
            </a:r>
            <a:r>
              <a:rPr lang="en-US" sz="4000" dirty="0" smtClean="0"/>
              <a:t> de c</a:t>
            </a:r>
            <a:r>
              <a:rPr lang="ro-RO" sz="4000" dirty="0" smtClean="0"/>
              <a:t>ă</a:t>
            </a:r>
            <a:r>
              <a:rPr lang="en-US" sz="4000" dirty="0" err="1" smtClean="0"/>
              <a:t>tre</a:t>
            </a:r>
            <a:r>
              <a:rPr lang="en-US" sz="4000" dirty="0" smtClean="0"/>
              <a:t> </a:t>
            </a:r>
            <a:r>
              <a:rPr lang="en-US" sz="4000" dirty="0" err="1" smtClean="0"/>
              <a:t>beneficiar</a:t>
            </a:r>
            <a:r>
              <a:rPr lang="en-US" sz="4000" dirty="0" smtClean="0"/>
              <a:t> </a:t>
            </a:r>
            <a:r>
              <a:rPr lang="en-US" sz="4000" dirty="0" err="1" smtClean="0"/>
              <a:t>prin</a:t>
            </a:r>
            <a:r>
              <a:rPr lang="en-US" sz="4000" dirty="0" smtClean="0"/>
              <a:t> </a:t>
            </a:r>
            <a:r>
              <a:rPr lang="en-US" sz="4000" dirty="0" err="1" smtClean="0"/>
              <a:t>preciz</a:t>
            </a:r>
            <a:r>
              <a:rPr lang="ro-RO" sz="4000" dirty="0" smtClean="0"/>
              <a:t>ă</a:t>
            </a:r>
            <a:r>
              <a:rPr lang="en-US" sz="4000" dirty="0" err="1" smtClean="0"/>
              <a:t>ri</a:t>
            </a:r>
            <a:r>
              <a:rPr lang="en-US" sz="4000" dirty="0" smtClean="0"/>
              <a:t> </a:t>
            </a:r>
            <a:r>
              <a:rPr lang="en-US" sz="4000" dirty="0" err="1" smtClean="0"/>
              <a:t>si</a:t>
            </a:r>
            <a:r>
              <a:rPr lang="en-US" sz="4000" dirty="0" smtClean="0"/>
              <a:t> </a:t>
            </a:r>
            <a:r>
              <a:rPr lang="en-US" sz="4000" dirty="0" err="1" smtClean="0"/>
              <a:t>bife</a:t>
            </a:r>
            <a:endParaRPr lang="en-US" sz="4000" dirty="0" smtClean="0"/>
          </a:p>
          <a:p>
            <a:r>
              <a:rPr lang="en-US" sz="4000" dirty="0" err="1" smtClean="0"/>
              <a:t>Beneficiarul</a:t>
            </a:r>
            <a:r>
              <a:rPr lang="en-US" sz="4000" dirty="0" smtClean="0"/>
              <a:t>  r</a:t>
            </a:r>
            <a:r>
              <a:rPr lang="ro-RO" sz="4000" dirty="0" smtClean="0"/>
              <a:t>ă</a:t>
            </a:r>
            <a:r>
              <a:rPr lang="en-US" sz="4000" dirty="0" smtClean="0"/>
              <a:t>m</a:t>
            </a:r>
            <a:r>
              <a:rPr lang="ro-RO" sz="4000" dirty="0" smtClean="0"/>
              <a:t>â</a:t>
            </a:r>
            <a:r>
              <a:rPr lang="en-US" sz="4000" dirty="0" smtClean="0"/>
              <a:t>ne s</a:t>
            </a:r>
            <a:r>
              <a:rPr lang="ro-RO" sz="4000" dirty="0" smtClean="0"/>
              <a:t>ă</a:t>
            </a:r>
            <a:r>
              <a:rPr lang="en-US" sz="4000" dirty="0" smtClean="0"/>
              <a:t> </a:t>
            </a:r>
            <a:r>
              <a:rPr lang="en-US" sz="4000" dirty="0" err="1" smtClean="0"/>
              <a:t>dovedeasc</a:t>
            </a:r>
            <a:r>
              <a:rPr lang="ro-RO" sz="4000" dirty="0" smtClean="0"/>
              <a:t>ă</a:t>
            </a:r>
            <a:r>
              <a:rPr lang="en-US" sz="40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4000" dirty="0" smtClean="0"/>
              <a:t>Are </a:t>
            </a:r>
            <a:r>
              <a:rPr lang="en-US" sz="4000" dirty="0" err="1" smtClean="0"/>
              <a:t>necesitatea</a:t>
            </a:r>
            <a:endParaRPr lang="ro-RO" sz="4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4000" dirty="0" smtClean="0"/>
              <a:t>E </a:t>
            </a:r>
            <a:r>
              <a:rPr lang="en-US" sz="4000" dirty="0" err="1" smtClean="0"/>
              <a:t>solvabil</a:t>
            </a:r>
            <a:endParaRPr lang="en-US" sz="4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4000" dirty="0" smtClean="0"/>
              <a:t>Are </a:t>
            </a:r>
            <a:r>
              <a:rPr lang="en-US" sz="4000" dirty="0" err="1" smtClean="0"/>
              <a:t>proprietatea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Roenergy</a:t>
            </a:r>
            <a:r>
              <a:rPr lang="en-US" sz="2400" dirty="0" smtClean="0"/>
              <a:t> 5-7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</a:t>
            </a:r>
            <a:r>
              <a:rPr lang="ro-RO" sz="2400" dirty="0" smtClean="0"/>
              <a:t>November</a:t>
            </a:r>
            <a:r>
              <a:rPr lang="en-US" sz="2400" dirty="0" smtClean="0"/>
              <a:t> 2013, </a:t>
            </a:r>
            <a:r>
              <a:rPr lang="ro-RO" sz="2400" dirty="0" smtClean="0"/>
              <a:t>Timişoara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4800" dirty="0" smtClean="0"/>
              <a:t>V</a:t>
            </a:r>
            <a:r>
              <a:rPr lang="ro-RO" sz="4800" dirty="0" smtClean="0"/>
              <a:t>ă</a:t>
            </a:r>
            <a:r>
              <a:rPr lang="en-US" sz="4800" dirty="0" smtClean="0"/>
              <a:t> </a:t>
            </a:r>
            <a:r>
              <a:rPr lang="en-US" sz="4800" dirty="0" err="1" smtClean="0"/>
              <a:t>mul</a:t>
            </a:r>
            <a:r>
              <a:rPr lang="ro-RO" sz="4800" dirty="0" smtClean="0"/>
              <a:t>ţ</a:t>
            </a:r>
            <a:r>
              <a:rPr lang="en-US" sz="4800" dirty="0" err="1" smtClean="0"/>
              <a:t>umesc</a:t>
            </a:r>
            <a:r>
              <a:rPr lang="en-US" sz="4800" dirty="0" smtClean="0"/>
              <a:t> </a:t>
            </a:r>
            <a:r>
              <a:rPr lang="en-US" sz="4800" dirty="0" err="1" smtClean="0"/>
              <a:t>pentru</a:t>
            </a:r>
            <a:r>
              <a:rPr lang="en-US" sz="4800" dirty="0" smtClean="0"/>
              <a:t> </a:t>
            </a:r>
            <a:r>
              <a:rPr lang="en-US" sz="4800" dirty="0" err="1" smtClean="0"/>
              <a:t>aten</a:t>
            </a:r>
            <a:r>
              <a:rPr lang="ro-RO" sz="4800" dirty="0" smtClean="0"/>
              <a:t>ţ</a:t>
            </a:r>
            <a:r>
              <a:rPr lang="en-US" sz="4800" dirty="0" err="1" smtClean="0"/>
              <a:t>ie</a:t>
            </a:r>
            <a:r>
              <a:rPr lang="en-US" sz="4800" dirty="0" smtClean="0"/>
              <a:t>! 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828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2012, Energia termosolară</a:t>
            </a:r>
            <a:endParaRPr lang="ro-RO" dirty="0"/>
          </a:p>
        </p:txBody>
      </p:sp>
      <p:pic>
        <p:nvPicPr>
          <p:cNvPr id="5" name="Content Placeholder 4" descr="termosola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03990" cy="3929090"/>
          </a:xfrm>
        </p:spPr>
      </p:pic>
      <p:pic>
        <p:nvPicPr>
          <p:cNvPr id="6" name="Picture 5" descr="sursa ren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6072206"/>
            <a:ext cx="164782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6" y="0"/>
            <a:ext cx="6877050" cy="1009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334" y="1041490"/>
            <a:ext cx="6158062" cy="588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6" y="0"/>
            <a:ext cx="6877050" cy="1009650"/>
          </a:xfrm>
          <a:prstGeom prst="rect">
            <a:avLst/>
          </a:prstGeom>
        </p:spPr>
      </p:pic>
      <p:pic>
        <p:nvPicPr>
          <p:cNvPr id="5" name="Picture 4" descr="germania 20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71546"/>
            <a:ext cx="5715040" cy="5241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06" y="650083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 </a:t>
            </a:r>
            <a:r>
              <a:rPr lang="en-US" dirty="0" err="1" smtClean="0"/>
              <a:t>consumatori</a:t>
            </a:r>
            <a:r>
              <a:rPr lang="en-US" dirty="0" smtClean="0"/>
              <a:t> &gt;10GWh/an   </a:t>
            </a:r>
            <a:r>
              <a:rPr lang="en-US" dirty="0" err="1" smtClean="0"/>
              <a:t>MWh</a:t>
            </a:r>
            <a:r>
              <a:rPr lang="en-US" dirty="0" smtClean="0"/>
              <a:t> se </a:t>
            </a:r>
            <a:r>
              <a:rPr lang="en-US" dirty="0" err="1" smtClean="0"/>
              <a:t>livreaza</a:t>
            </a:r>
            <a:r>
              <a:rPr lang="en-US" dirty="0" smtClean="0"/>
              <a:t> la 0,5euro  (1kwh/0,0005euro) M.van </a:t>
            </a:r>
            <a:r>
              <a:rPr lang="en-US" dirty="0" err="1" smtClean="0"/>
              <a:t>Hoeven</a:t>
            </a:r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1500174"/>
            <a:ext cx="24288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 E.R.   </a:t>
            </a:r>
          </a:p>
          <a:p>
            <a:r>
              <a:rPr lang="en-US" sz="2400" dirty="0" smtClean="0"/>
              <a:t>in  2012   </a:t>
            </a:r>
            <a:r>
              <a:rPr lang="en-US" sz="3200" dirty="0" smtClean="0"/>
              <a:t>9,3% 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mult</a:t>
            </a:r>
            <a:r>
              <a:rPr lang="en-US" sz="2400" dirty="0" smtClean="0"/>
              <a:t> </a:t>
            </a:r>
            <a:r>
              <a:rPr lang="en-US" sz="2400" dirty="0" err="1" smtClean="0"/>
              <a:t>decat</a:t>
            </a:r>
            <a:r>
              <a:rPr lang="en-US" sz="2400" dirty="0" smtClean="0"/>
              <a:t> in 2011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E.R. din solar  </a:t>
            </a:r>
          </a:p>
          <a:p>
            <a:r>
              <a:rPr lang="en-US" sz="2400" dirty="0" smtClean="0"/>
              <a:t>in 2012   </a:t>
            </a:r>
            <a:r>
              <a:rPr lang="en-US" sz="3200" dirty="0" smtClean="0"/>
              <a:t>47,7% 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mult</a:t>
            </a:r>
            <a:r>
              <a:rPr lang="en-US" sz="2400" dirty="0" smtClean="0"/>
              <a:t> </a:t>
            </a:r>
            <a:r>
              <a:rPr lang="en-US" sz="2400" dirty="0" err="1" smtClean="0"/>
              <a:t>decat</a:t>
            </a:r>
            <a:r>
              <a:rPr lang="en-US" sz="2400" dirty="0" smtClean="0"/>
              <a:t> in 2011</a:t>
            </a:r>
            <a:endParaRPr lang="ro-R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6" y="0"/>
            <a:ext cx="6877050" cy="100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06" y="650083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 </a:t>
            </a:r>
            <a:r>
              <a:rPr lang="en-US" dirty="0" err="1" smtClean="0"/>
              <a:t>consumatori</a:t>
            </a:r>
            <a:r>
              <a:rPr lang="en-US" dirty="0" smtClean="0"/>
              <a:t> &gt;10GWh/an   </a:t>
            </a:r>
            <a:r>
              <a:rPr lang="en-US" dirty="0" err="1" smtClean="0"/>
              <a:t>MWh</a:t>
            </a:r>
            <a:r>
              <a:rPr lang="en-US" dirty="0" smtClean="0"/>
              <a:t> se </a:t>
            </a:r>
            <a:r>
              <a:rPr lang="en-US" dirty="0" err="1" smtClean="0"/>
              <a:t>livreaza</a:t>
            </a:r>
            <a:r>
              <a:rPr lang="en-US" dirty="0" smtClean="0"/>
              <a:t> la 0,5euro  (1kwh/0,0005euro) M.van </a:t>
            </a:r>
            <a:r>
              <a:rPr lang="en-US" dirty="0" err="1" smtClean="0"/>
              <a:t>Hoeven</a:t>
            </a:r>
            <a:endParaRPr lang="ro-RO" dirty="0"/>
          </a:p>
        </p:txBody>
      </p:sp>
      <p:pic>
        <p:nvPicPr>
          <p:cNvPr id="8" name="Picture 7" descr="germania 2912 vs 2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6" y="1571612"/>
            <a:ext cx="8979018" cy="3214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1670" y="107154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b="1" dirty="0" smtClean="0"/>
              <a:t>G E R M A N I A  2012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514351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Export net in 2012     22TWh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6" y="0"/>
            <a:ext cx="6877050" cy="100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Pt </a:t>
            </a:r>
            <a:r>
              <a:rPr lang="en-US" b="1" dirty="0" err="1" smtClean="0">
                <a:solidFill>
                  <a:srgbClr val="C00000"/>
                </a:solidFill>
              </a:rPr>
              <a:t>consumatori</a:t>
            </a:r>
            <a:r>
              <a:rPr lang="en-US" b="1" dirty="0" smtClean="0">
                <a:solidFill>
                  <a:srgbClr val="C00000"/>
                </a:solidFill>
              </a:rPr>
              <a:t> &gt;10GWh/an   </a:t>
            </a:r>
            <a:r>
              <a:rPr lang="en-US" b="1" dirty="0" err="1" smtClean="0">
                <a:solidFill>
                  <a:srgbClr val="C00000"/>
                </a:solidFill>
              </a:rPr>
              <a:t>MWh</a:t>
            </a:r>
            <a:r>
              <a:rPr lang="en-US" b="1" dirty="0" smtClean="0">
                <a:solidFill>
                  <a:srgbClr val="C00000"/>
                </a:solidFill>
              </a:rPr>
              <a:t> se </a:t>
            </a:r>
            <a:r>
              <a:rPr lang="en-US" b="1" dirty="0" err="1" smtClean="0">
                <a:solidFill>
                  <a:srgbClr val="C00000"/>
                </a:solidFill>
              </a:rPr>
              <a:t>livreaza</a:t>
            </a:r>
            <a:r>
              <a:rPr lang="en-US" b="1" dirty="0" smtClean="0">
                <a:solidFill>
                  <a:srgbClr val="C00000"/>
                </a:solidFill>
              </a:rPr>
              <a:t> la 0,5euro  (1kwh/0,0005euro) M.van </a:t>
            </a:r>
            <a:r>
              <a:rPr lang="en-US" b="1" dirty="0" err="1" smtClean="0">
                <a:solidFill>
                  <a:srgbClr val="C00000"/>
                </a:solidFill>
              </a:rPr>
              <a:t>Hoeven</a:t>
            </a:r>
            <a:endParaRPr lang="ro-RO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107154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b="1" dirty="0" smtClean="0"/>
              <a:t>G E R M A N I A   2012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14488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Soare</a:t>
            </a:r>
            <a:r>
              <a:rPr lang="en-US" sz="3600" dirty="0" smtClean="0"/>
              <a:t>   32,9GW  (7,6GW/2012)    27,9TWh</a:t>
            </a:r>
          </a:p>
          <a:p>
            <a:r>
              <a:rPr lang="en-US" sz="3600" dirty="0" err="1" smtClean="0"/>
              <a:t>Vant</a:t>
            </a:r>
            <a:r>
              <a:rPr lang="en-US" sz="3600" dirty="0" smtClean="0"/>
              <a:t>     29,9GW  (0,8GW/2012)   45,9TWh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Soare</a:t>
            </a:r>
            <a:r>
              <a:rPr lang="en-US" sz="4000" dirty="0" smtClean="0"/>
              <a:t>     1W</a:t>
            </a:r>
            <a:r>
              <a:rPr lang="en-US" sz="4000" baseline="-25000" dirty="0" smtClean="0"/>
              <a:t>inst</a:t>
            </a:r>
            <a:r>
              <a:rPr lang="en-US" sz="4000" dirty="0" smtClean="0"/>
              <a:t>  ~ 1 </a:t>
            </a:r>
            <a:r>
              <a:rPr lang="en-US" sz="4000" dirty="0" err="1" smtClean="0"/>
              <a:t>kwh</a:t>
            </a:r>
            <a:r>
              <a:rPr lang="en-US" sz="4000" dirty="0" smtClean="0"/>
              <a:t>/an 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(Romania 1,13)</a:t>
            </a:r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Vant</a:t>
            </a:r>
            <a:r>
              <a:rPr lang="en-US" sz="4000" dirty="0" smtClean="0"/>
              <a:t>       1W</a:t>
            </a:r>
            <a:r>
              <a:rPr lang="en-US" sz="4000" baseline="-25000" dirty="0" smtClean="0"/>
              <a:t>inst</a:t>
            </a:r>
            <a:r>
              <a:rPr lang="en-US" sz="4000" dirty="0" smtClean="0"/>
              <a:t>  ~ 1,6 </a:t>
            </a:r>
            <a:r>
              <a:rPr lang="en-US" sz="4000" dirty="0" err="1" smtClean="0"/>
              <a:t>kwh</a:t>
            </a:r>
            <a:r>
              <a:rPr lang="en-US" sz="4000" dirty="0" smtClean="0"/>
              <a:t>/an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t m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36" y="0"/>
            <a:ext cx="6877050" cy="100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Pt </a:t>
            </a:r>
            <a:r>
              <a:rPr lang="en-US" b="1" dirty="0" err="1" smtClean="0">
                <a:solidFill>
                  <a:srgbClr val="C00000"/>
                </a:solidFill>
              </a:rPr>
              <a:t>consumatori</a:t>
            </a:r>
            <a:r>
              <a:rPr lang="en-US" b="1" dirty="0" smtClean="0">
                <a:solidFill>
                  <a:srgbClr val="C00000"/>
                </a:solidFill>
              </a:rPr>
              <a:t> &gt;10GWh/an   </a:t>
            </a:r>
            <a:r>
              <a:rPr lang="en-US" b="1" dirty="0" err="1" smtClean="0">
                <a:solidFill>
                  <a:srgbClr val="C00000"/>
                </a:solidFill>
              </a:rPr>
              <a:t>MWh</a:t>
            </a:r>
            <a:r>
              <a:rPr lang="en-US" b="1" dirty="0" smtClean="0">
                <a:solidFill>
                  <a:srgbClr val="C00000"/>
                </a:solidFill>
              </a:rPr>
              <a:t> se </a:t>
            </a:r>
            <a:r>
              <a:rPr lang="en-US" b="1" dirty="0" err="1" smtClean="0">
                <a:solidFill>
                  <a:srgbClr val="C00000"/>
                </a:solidFill>
              </a:rPr>
              <a:t>livreaza</a:t>
            </a:r>
            <a:r>
              <a:rPr lang="en-US" b="1" dirty="0" smtClean="0">
                <a:solidFill>
                  <a:srgbClr val="C00000"/>
                </a:solidFill>
              </a:rPr>
              <a:t> la 0,5euro  (1kwh/0,0005euro) M.van </a:t>
            </a:r>
            <a:r>
              <a:rPr lang="en-US" b="1" dirty="0" err="1" smtClean="0">
                <a:solidFill>
                  <a:srgbClr val="C00000"/>
                </a:solidFill>
              </a:rPr>
              <a:t>Hoeven</a:t>
            </a:r>
            <a:endParaRPr lang="ro-RO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107154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b="1" dirty="0" smtClean="0"/>
              <a:t>G E R M A N I A   2012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7167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Soare</a:t>
            </a:r>
            <a:r>
              <a:rPr lang="en-US" sz="3600" dirty="0" smtClean="0"/>
              <a:t>   32,9GW  (7,6GW/2012)    27,9TWh</a:t>
            </a:r>
          </a:p>
          <a:p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Dar </a:t>
            </a:r>
            <a:r>
              <a:rPr lang="en-US" sz="4000" b="1" dirty="0" err="1" smtClean="0">
                <a:solidFill>
                  <a:srgbClr val="FF0000"/>
                </a:solidFill>
              </a:rPr>
              <a:t>numai</a:t>
            </a:r>
            <a:r>
              <a:rPr lang="en-US" sz="4000" b="1" dirty="0" smtClean="0">
                <a:solidFill>
                  <a:srgbClr val="FF0000"/>
                </a:solidFill>
              </a:rPr>
              <a:t> 15% din inst. </a:t>
            </a:r>
            <a:r>
              <a:rPr lang="en-US" sz="4000" b="1" dirty="0" err="1" smtClean="0">
                <a:solidFill>
                  <a:srgbClr val="FF0000"/>
                </a:solidFill>
              </a:rPr>
              <a:t>fotovoltaice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sunt</a:t>
            </a:r>
            <a:r>
              <a:rPr lang="en-US" sz="4000" b="1" dirty="0" smtClean="0">
                <a:solidFill>
                  <a:srgbClr val="FF0000"/>
                </a:solidFill>
              </a:rPr>
              <a:t> in </a:t>
            </a:r>
            <a:r>
              <a:rPr lang="en-US" sz="4000" b="1" dirty="0" err="1" smtClean="0">
                <a:solidFill>
                  <a:srgbClr val="FF0000"/>
                </a:solidFill>
              </a:rPr>
              <a:t>parcuri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mari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detinute</a:t>
            </a:r>
            <a:r>
              <a:rPr lang="en-US" sz="4000" b="1" dirty="0" smtClean="0">
                <a:solidFill>
                  <a:srgbClr val="FF0000"/>
                </a:solidFill>
              </a:rPr>
              <a:t> de </a:t>
            </a:r>
            <a:r>
              <a:rPr lang="en-US" sz="4000" b="1" dirty="0" err="1" smtClean="0">
                <a:solidFill>
                  <a:srgbClr val="FF0000"/>
                </a:solidFill>
              </a:rPr>
              <a:t>firme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702</TotalTime>
  <Words>694</Words>
  <Application>Microsoft Office PowerPoint</Application>
  <PresentationFormat>On-screen Show (4:3)</PresentationFormat>
  <Paragraphs>116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Trek</vt:lpstr>
      <vt:lpstr>PHOTOVOLTAIC  THOUGHT OTHERWISE</vt:lpstr>
      <vt:lpstr>2011, Regenerabile din energia globală</vt:lpstr>
      <vt:lpstr>2012, Regenerabile din energia electrică</vt:lpstr>
      <vt:lpstr>2012, Energia termosolară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RoEnergy Bucharest, 5-7 June 2013 </vt:lpstr>
      <vt:lpstr>RoEnergy Bucharest, 5-7 June 2013 </vt:lpstr>
      <vt:lpstr>RoEnergy Bucharest, 5-7 June 2013 </vt:lpstr>
      <vt:lpstr>RoEnergy Bucharest, 5-7 June 2013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1 Billion euro, Plan for Mayors </vt:lpstr>
      <vt:lpstr>1 Billion euro, Plan for Municipalities 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PHOTOVOLTAIC THOUGHT OTHRWISE</dc:title>
  <dc:creator>nume</dc:creator>
  <cp:lastModifiedBy>nume</cp:lastModifiedBy>
  <cp:revision>82</cp:revision>
  <dcterms:created xsi:type="dcterms:W3CDTF">2013-05-28T08:28:13Z</dcterms:created>
  <dcterms:modified xsi:type="dcterms:W3CDTF">2013-11-04T08:30:02Z</dcterms:modified>
</cp:coreProperties>
</file>